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6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DA53D-2785-196D-8F1D-0C9D4A1B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657765-AD96-8D24-E27C-D54084861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DB43AD-F78F-4299-FAAC-8DC77843A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AE4DC2-3320-C2E2-AFBD-624529CD2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4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BA9B-C95D-C7BE-B4F9-04483CE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F1207F1-0F82-8D3E-4BB5-10620AF0B8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367E2B-90A0-2E8D-6665-DF2BA451E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6383482" cy="404177"/>
          </a:xfrm>
        </p:spPr>
        <p:txBody>
          <a:bodyPr/>
          <a:lstStyle/>
          <a:p>
            <a:r>
              <a:rPr lang="de-DE" dirty="0"/>
              <a:t>Template: Entwicklung einer Vision</a:t>
            </a:r>
          </a:p>
        </p:txBody>
      </p:sp>
      <p:sp>
        <p:nvSpPr>
          <p:cNvPr id="32" name="Abgerundetes Rechteck 5">
            <a:extLst>
              <a:ext uri="{FF2B5EF4-FFF2-40B4-BE49-F238E27FC236}">
                <a16:creationId xmlns:a16="http://schemas.microsoft.com/office/drawing/2014/main" id="{DE7BA650-6CF5-F160-2A18-150F4D55E1AF}"/>
              </a:ext>
            </a:extLst>
          </p:cNvPr>
          <p:cNvSpPr/>
          <p:nvPr/>
        </p:nvSpPr>
        <p:spPr>
          <a:xfrm>
            <a:off x="1572143" y="1109409"/>
            <a:ext cx="2468642" cy="370955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B70B0F5-EC04-EACD-ECEA-A283942CBA1F}"/>
              </a:ext>
            </a:extLst>
          </p:cNvPr>
          <p:cNvSpPr/>
          <p:nvPr/>
        </p:nvSpPr>
        <p:spPr>
          <a:xfrm>
            <a:off x="1489275" y="1094950"/>
            <a:ext cx="459000" cy="459000"/>
          </a:xfrm>
          <a:prstGeom prst="ellipse">
            <a:avLst/>
          </a:prstGeom>
          <a:solidFill>
            <a:srgbClr val="0A286D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1.</a:t>
            </a:r>
          </a:p>
        </p:txBody>
      </p:sp>
      <p:sp>
        <p:nvSpPr>
          <p:cNvPr id="34" name="Abgerundete rechteckige Legende 7">
            <a:extLst>
              <a:ext uri="{FF2B5EF4-FFF2-40B4-BE49-F238E27FC236}">
                <a16:creationId xmlns:a16="http://schemas.microsoft.com/office/drawing/2014/main" id="{B5F36E60-CF74-60BC-44C0-7457CD5E0E4D}"/>
              </a:ext>
            </a:extLst>
          </p:cNvPr>
          <p:cNvSpPr/>
          <p:nvPr/>
        </p:nvSpPr>
        <p:spPr>
          <a:xfrm>
            <a:off x="359568" y="2004065"/>
            <a:ext cx="1163758" cy="2311625"/>
          </a:xfrm>
          <a:prstGeom prst="wedgeRoundRectCallout">
            <a:avLst>
              <a:gd name="adj1" fmla="val 62872"/>
              <a:gd name="adj2" fmla="val -42011"/>
              <a:gd name="adj3" fmla="val 1666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Sammeln Sie zunächst, was typisch für Ihre Kommune ist, was sie auszeichnet oder wie sie sich Ihre digitale Kommune idealerweise vorstellen.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Schreiben Sie erst einmal alles auf: Ideen, Assoziation, Symbole, Eigenschaften, Slogans…</a:t>
            </a:r>
          </a:p>
        </p:txBody>
      </p:sp>
      <p:sp>
        <p:nvSpPr>
          <p:cNvPr id="35" name="Pfeil nach rechts 8">
            <a:extLst>
              <a:ext uri="{FF2B5EF4-FFF2-40B4-BE49-F238E27FC236}">
                <a16:creationId xmlns:a16="http://schemas.microsoft.com/office/drawing/2014/main" id="{802C8AC6-FA8A-10D9-70C9-99EB60BA4F1C}"/>
              </a:ext>
            </a:extLst>
          </p:cNvPr>
          <p:cNvSpPr/>
          <p:nvPr/>
        </p:nvSpPr>
        <p:spPr>
          <a:xfrm>
            <a:off x="4274287" y="2744589"/>
            <a:ext cx="311728" cy="317962"/>
          </a:xfrm>
          <a:prstGeom prst="rightArrow">
            <a:avLst/>
          </a:prstGeom>
          <a:solidFill>
            <a:srgbClr val="0A28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Abgerundetes Rechteck 5">
            <a:extLst>
              <a:ext uri="{FF2B5EF4-FFF2-40B4-BE49-F238E27FC236}">
                <a16:creationId xmlns:a16="http://schemas.microsoft.com/office/drawing/2014/main" id="{B89DB4F5-A9B2-2583-95B4-8D54B7E72CDB}"/>
              </a:ext>
            </a:extLst>
          </p:cNvPr>
          <p:cNvSpPr/>
          <p:nvPr/>
        </p:nvSpPr>
        <p:spPr>
          <a:xfrm>
            <a:off x="4798052" y="1109409"/>
            <a:ext cx="2468642" cy="370955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tIns="67500" rtlCol="0" anchor="t"/>
          <a:lstStyle/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58563F3-E2C4-7B16-C7B4-AD25F7518FAE}"/>
              </a:ext>
            </a:extLst>
          </p:cNvPr>
          <p:cNvSpPr/>
          <p:nvPr/>
        </p:nvSpPr>
        <p:spPr>
          <a:xfrm>
            <a:off x="4715184" y="1094950"/>
            <a:ext cx="459000" cy="459000"/>
          </a:xfrm>
          <a:prstGeom prst="ellipse">
            <a:avLst/>
          </a:prstGeom>
          <a:solidFill>
            <a:srgbClr val="0A286D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de-DE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EB8CF5D-03B5-6ABC-4D00-E4C537AF9768}"/>
              </a:ext>
            </a:extLst>
          </p:cNvPr>
          <p:cNvSpPr txBox="1"/>
          <p:nvPr/>
        </p:nvSpPr>
        <p:spPr>
          <a:xfrm>
            <a:off x="1572143" y="1138393"/>
            <a:ext cx="247589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Brainstorming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E71EDAD-D5D7-4D03-ADFB-4821EF52FF56}"/>
              </a:ext>
            </a:extLst>
          </p:cNvPr>
          <p:cNvSpPr txBox="1"/>
          <p:nvPr/>
        </p:nvSpPr>
        <p:spPr>
          <a:xfrm>
            <a:off x="4798053" y="1138393"/>
            <a:ext cx="24758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Formulierung </a:t>
            </a:r>
            <a:b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Ihrer Vision</a:t>
            </a:r>
          </a:p>
        </p:txBody>
      </p:sp>
      <p:sp>
        <p:nvSpPr>
          <p:cNvPr id="40" name="Abgerundete rechteckige Legende 10">
            <a:extLst>
              <a:ext uri="{FF2B5EF4-FFF2-40B4-BE49-F238E27FC236}">
                <a16:creationId xmlns:a16="http://schemas.microsoft.com/office/drawing/2014/main" id="{D6FEC7C1-ADEB-9A54-FA9D-829EF0C214F0}"/>
              </a:ext>
            </a:extLst>
          </p:cNvPr>
          <p:cNvSpPr/>
          <p:nvPr/>
        </p:nvSpPr>
        <p:spPr>
          <a:xfrm>
            <a:off x="7331385" y="2005013"/>
            <a:ext cx="1180426" cy="1479405"/>
          </a:xfrm>
          <a:prstGeom prst="wedgeRoundRectCallout">
            <a:avLst>
              <a:gd name="adj1" fmla="val -69294"/>
              <a:gd name="adj2" fmla="val -44357"/>
              <a:gd name="adj3" fmla="val 16667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Im nächsten Schritt nehmen Sie die Ergebnisse des Brainstormings, fassen sie zusammen und versuchen Sie, Ihre Vision in 2-3 prägnanten Sätzen zu formulieren.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33A4573-EFCA-F38D-6885-92F014A64122}"/>
              </a:ext>
            </a:extLst>
          </p:cNvPr>
          <p:cNvSpPr txBox="1"/>
          <p:nvPr/>
        </p:nvSpPr>
        <p:spPr>
          <a:xfrm>
            <a:off x="6917055" y="4893491"/>
            <a:ext cx="165055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r>
              <a:rPr lang="de-DE" sz="600" dirty="0">
                <a:latin typeface="Segoe UI"/>
                <a:cs typeface="Segoe UI"/>
              </a:rPr>
              <a:t>.</a:t>
            </a:r>
            <a:endParaRPr lang="de-DE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12032338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113</Words>
  <Application>Microsoft Office PowerPoint</Application>
  <PresentationFormat>Bildschirmpräsentation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BundesSans Medium</vt:lpstr>
      <vt:lpstr>Calibri</vt:lpstr>
      <vt:lpstr>Courier New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