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25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B3B21-1B0A-DC16-4534-BFAFC2272C09}" v="14" dt="2025-07-24T06:58:59.067"/>
    <p1510:client id="{19058564-FBD5-CC64-6465-D04036AF2237}" v="83" dt="2025-07-24T06:54:10.422"/>
    <p1510:client id="{4AA3A596-D715-4BF1-A0AD-9F3E8DCBC07D}" v="61" dt="2025-07-23T08:22:03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4EEA6-D14A-B433-D180-147ADF28F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3C3874-33C7-E039-F76E-A4D213E5F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32BE09D-284D-86DE-C215-2E3F660AB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BE9C78-A287-12F1-F27A-5AE92BC64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8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235E4-3F87-7EE1-381F-26E5D1333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9F3B6CD-BE99-C344-CB07-D4AB932A8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356" y="4812150"/>
            <a:ext cx="8364538" cy="160406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4D778D8-A792-2C16-86A8-20698A8DC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5667375" cy="404177"/>
          </a:xfrm>
        </p:spPr>
        <p:txBody>
          <a:bodyPr/>
          <a:lstStyle/>
          <a:p>
            <a:r>
              <a:rPr lang="de-DE" dirty="0"/>
              <a:t>Template: SWOT - Analyse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815B14-F05B-5CA5-1516-4A5B86A67586}"/>
              </a:ext>
            </a:extLst>
          </p:cNvPr>
          <p:cNvSpPr/>
          <p:nvPr/>
        </p:nvSpPr>
        <p:spPr>
          <a:xfrm>
            <a:off x="1695796" y="1131286"/>
            <a:ext cx="2376000" cy="1674259"/>
          </a:xfrm>
          <a:prstGeom prst="rect">
            <a:avLst/>
          </a:prstGeom>
          <a:solidFill>
            <a:srgbClr val="C5DAFF">
              <a:alpha val="1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1000" tIns="27000" rIns="81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Stärken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416D0DD-3512-3537-8734-DFDDDFBDB792}"/>
              </a:ext>
            </a:extLst>
          </p:cNvPr>
          <p:cNvSpPr/>
          <p:nvPr/>
        </p:nvSpPr>
        <p:spPr>
          <a:xfrm>
            <a:off x="4180148" y="2951463"/>
            <a:ext cx="2375999" cy="1674001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1000" tIns="27000" rIns="81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Risiken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A274004-099C-FF5E-D137-EB12146D3F67}"/>
              </a:ext>
            </a:extLst>
          </p:cNvPr>
          <p:cNvSpPr/>
          <p:nvPr/>
        </p:nvSpPr>
        <p:spPr>
          <a:xfrm>
            <a:off x="1695797" y="2951463"/>
            <a:ext cx="2363190" cy="167400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1000" tIns="27000" rIns="81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Chancen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214313" marR="0" lvl="0" indent="-214313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97BC201-3938-6D07-992C-6D0D344B09C5}"/>
              </a:ext>
            </a:extLst>
          </p:cNvPr>
          <p:cNvSpPr/>
          <p:nvPr/>
        </p:nvSpPr>
        <p:spPr>
          <a:xfrm>
            <a:off x="4180147" y="1131286"/>
            <a:ext cx="2376000" cy="1674000"/>
          </a:xfrm>
          <a:prstGeom prst="rect">
            <a:avLst/>
          </a:prstGeom>
          <a:solidFill>
            <a:srgbClr val="0057C4">
              <a:alpha val="1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1000" tIns="27000" rIns="81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Schwächen</a:t>
            </a:r>
          </a:p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Abgerundete rechteckige Legende 15">
            <a:extLst>
              <a:ext uri="{FF2B5EF4-FFF2-40B4-BE49-F238E27FC236}">
                <a16:creationId xmlns:a16="http://schemas.microsoft.com/office/drawing/2014/main" id="{2268DF6A-631C-43C6-149E-F9AC01947244}"/>
              </a:ext>
            </a:extLst>
          </p:cNvPr>
          <p:cNvSpPr/>
          <p:nvPr/>
        </p:nvSpPr>
        <p:spPr>
          <a:xfrm>
            <a:off x="359569" y="3276600"/>
            <a:ext cx="1105550" cy="1355409"/>
          </a:xfrm>
          <a:prstGeom prst="wedgeRoundRectCallout">
            <a:avLst>
              <a:gd name="adj1" fmla="val 135158"/>
              <a:gd name="adj2" fmla="val -22682"/>
              <a:gd name="adj3" fmla="val 1666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Was sind die Chancen, die die Digitalisierung bietet?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Gibt es Trends und Veränderungen in der Gesellschaft, Verwaltung oder Wirtschaft zu unserem Vorteil? </a:t>
            </a:r>
          </a:p>
        </p:txBody>
      </p:sp>
      <p:sp>
        <p:nvSpPr>
          <p:cNvPr id="18" name="Abgerundete rechteckige Legende 16">
            <a:extLst>
              <a:ext uri="{FF2B5EF4-FFF2-40B4-BE49-F238E27FC236}">
                <a16:creationId xmlns:a16="http://schemas.microsoft.com/office/drawing/2014/main" id="{6CFFB920-EB85-A1E9-AF4D-0711CD6CBD5C}"/>
              </a:ext>
            </a:extLst>
          </p:cNvPr>
          <p:cNvSpPr/>
          <p:nvPr/>
        </p:nvSpPr>
        <p:spPr>
          <a:xfrm flipH="1">
            <a:off x="6678215" y="2951463"/>
            <a:ext cx="1403747" cy="1679831"/>
          </a:xfrm>
          <a:prstGeom prst="wedgeRoundRectCallout">
            <a:avLst>
              <a:gd name="adj1" fmla="val 100127"/>
              <a:gd name="adj2" fmla="val -16296"/>
              <a:gd name="adj3" fmla="val 1666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Welche Risiken oder Gefahren können die digitale Entwicklung hemmen? </a:t>
            </a:r>
          </a:p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Welche negativen Entwicklungen gibt es, die wir als Kommune nicht (leicht) beeinflussen können? Welche Auswirkungen könnten sie haben? </a:t>
            </a:r>
          </a:p>
        </p:txBody>
      </p:sp>
      <p:sp>
        <p:nvSpPr>
          <p:cNvPr id="19" name="Abgerundete rechteckige Legende 17">
            <a:extLst>
              <a:ext uri="{FF2B5EF4-FFF2-40B4-BE49-F238E27FC236}">
                <a16:creationId xmlns:a16="http://schemas.microsoft.com/office/drawing/2014/main" id="{C4451A02-0F38-607B-E969-9E201690C20A}"/>
              </a:ext>
            </a:extLst>
          </p:cNvPr>
          <p:cNvSpPr/>
          <p:nvPr/>
        </p:nvSpPr>
        <p:spPr>
          <a:xfrm flipH="1">
            <a:off x="6678810" y="1066800"/>
            <a:ext cx="1403747" cy="1504950"/>
          </a:xfrm>
          <a:prstGeom prst="wedgeRoundRectCallout">
            <a:avLst>
              <a:gd name="adj1" fmla="val 100356"/>
              <a:gd name="adj2" fmla="val 7492"/>
              <a:gd name="adj3" fmla="val 1666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Was zählt zu den Schwächen unserer Kommune? </a:t>
            </a:r>
          </a:p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Was für Misserfolge hatten wir in der Digitalisierung und warum?</a:t>
            </a:r>
          </a:p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Welche Lücken haben wir bei den Arbeitsmitteln, beim Personal oder den Fachkenntnissen? </a:t>
            </a:r>
          </a:p>
        </p:txBody>
      </p:sp>
      <p:sp>
        <p:nvSpPr>
          <p:cNvPr id="20" name="Abgerundete rechteckige Legende 14">
            <a:extLst>
              <a:ext uri="{FF2B5EF4-FFF2-40B4-BE49-F238E27FC236}">
                <a16:creationId xmlns:a16="http://schemas.microsoft.com/office/drawing/2014/main" id="{B0641BD1-8584-C2E9-1F2F-BDE8A2D2484E}"/>
              </a:ext>
            </a:extLst>
          </p:cNvPr>
          <p:cNvSpPr/>
          <p:nvPr/>
        </p:nvSpPr>
        <p:spPr>
          <a:xfrm>
            <a:off x="359569" y="1274618"/>
            <a:ext cx="1230241" cy="1297133"/>
          </a:xfrm>
          <a:prstGeom prst="wedgeRoundRectCallout">
            <a:avLst>
              <a:gd name="adj1" fmla="val 110769"/>
              <a:gd name="adj2" fmla="val 7818"/>
              <a:gd name="adj3" fmla="val 16667"/>
            </a:avLst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Was sind die Stärken unserer Kommune?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Worin sind wir gut? 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Was können/haben wir, was andere nicht können/haben?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Wie können diese digitalen Projekte unterstützen?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DE3485-876C-A8BC-6837-911F59B24424}"/>
              </a:ext>
            </a:extLst>
          </p:cNvPr>
          <p:cNvSpPr txBox="1"/>
          <p:nvPr/>
        </p:nvSpPr>
        <p:spPr>
          <a:xfrm>
            <a:off x="6985635" y="4885871"/>
            <a:ext cx="158959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endParaRPr lang="de-DE" dirty="0">
              <a:latin typeface="Segoe U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0294131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170</Words>
  <Application>Microsoft Office PowerPoint</Application>
  <PresentationFormat>Bildschirmpräsentation (16:9)</PresentationFormat>
  <Paragraphs>31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BundesSans Medium</vt:lpstr>
      <vt:lpstr>Calibri</vt:lpstr>
      <vt:lpstr>Courier New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