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27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EE8D-4778-3978-FD53-82732D78A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9CC4D8-9CEF-F618-4828-59625F094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62DCD16-04B3-39DC-7482-838C8AF4D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804368-2C24-88C9-682F-4EBE3B507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32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8A68-63C2-BE93-EE5F-6E0132AD4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F834A9-3231-27CB-2774-81468626E9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9"/>
            <a:ext cx="8364538" cy="160406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AB3098-B65B-BF83-1AB1-7593BA064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422419"/>
            <a:ext cx="7665027" cy="727508"/>
          </a:xfrm>
        </p:spPr>
        <p:txBody>
          <a:bodyPr/>
          <a:lstStyle/>
          <a:p>
            <a:r>
              <a:rPr lang="de-DE" dirty="0"/>
              <a:t>Template: Handlungsfelder und Indikatoren</a:t>
            </a: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BA87CF6F-B012-B154-32E9-D4762E54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65124"/>
              </p:ext>
            </p:extLst>
          </p:nvPr>
        </p:nvGraphicFramePr>
        <p:xfrm>
          <a:off x="359570" y="1298730"/>
          <a:ext cx="7253503" cy="3135077"/>
        </p:xfrm>
        <a:graphic>
          <a:graphicData uri="http://schemas.openxmlformats.org/drawingml/2006/table">
            <a:tbl>
              <a:tblPr firstRow="1" firstCol="1" bandRow="1"/>
              <a:tblGrid>
                <a:gridCol w="870062">
                  <a:extLst>
                    <a:ext uri="{9D8B030D-6E8A-4147-A177-3AD203B41FA5}">
                      <a16:colId xmlns:a16="http://schemas.microsoft.com/office/drawing/2014/main" val="103867519"/>
                    </a:ext>
                  </a:extLst>
                </a:gridCol>
                <a:gridCol w="1766965">
                  <a:extLst>
                    <a:ext uri="{9D8B030D-6E8A-4147-A177-3AD203B41FA5}">
                      <a16:colId xmlns:a16="http://schemas.microsoft.com/office/drawing/2014/main" val="807734655"/>
                    </a:ext>
                  </a:extLst>
                </a:gridCol>
                <a:gridCol w="1324106">
                  <a:extLst>
                    <a:ext uri="{9D8B030D-6E8A-4147-A177-3AD203B41FA5}">
                      <a16:colId xmlns:a16="http://schemas.microsoft.com/office/drawing/2014/main" val="2146949571"/>
                    </a:ext>
                  </a:extLst>
                </a:gridCol>
                <a:gridCol w="1977211">
                  <a:extLst>
                    <a:ext uri="{9D8B030D-6E8A-4147-A177-3AD203B41FA5}">
                      <a16:colId xmlns:a16="http://schemas.microsoft.com/office/drawing/2014/main" val="1150913642"/>
                    </a:ext>
                  </a:extLst>
                </a:gridCol>
                <a:gridCol w="1315159">
                  <a:extLst>
                    <a:ext uri="{9D8B030D-6E8A-4147-A177-3AD203B41FA5}">
                      <a16:colId xmlns:a16="http://schemas.microsoft.com/office/drawing/2014/main" val="2344387260"/>
                    </a:ext>
                  </a:extLst>
                </a:gridCol>
              </a:tblGrid>
              <a:tr h="33177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Handlungsfeld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Beschreibung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Maßnahmen</a:t>
                      </a:r>
                      <a:endParaRPr lang="de-DE" sz="14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Beabsichtigte</a:t>
                      </a:r>
                      <a:r>
                        <a:rPr lang="de-DE" sz="900" b="1" i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Wirkung</a:t>
                      </a:r>
                      <a:endParaRPr lang="de-DE" sz="9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Indikatoren</a:t>
                      </a: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8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48479"/>
                  </a:ext>
                </a:extLst>
              </a:tr>
              <a:tr h="76317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Energie</a:t>
                      </a:r>
                      <a:endParaRPr lang="de-DE" sz="11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Beschreibt den Einsatz digitaler Technologien zur umweltschonenden Reduktion des Energieverbrauchs, wie auch zur Optimierung der Auslastung in den Energienetzen.</a:t>
                      </a: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135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80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Online-</a:t>
                      </a:r>
                      <a:r>
                        <a:rPr lang="de-DE" sz="800" i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Powersharing</a:t>
                      </a:r>
                      <a:r>
                        <a:rPr lang="de-DE" sz="80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-Plattform</a:t>
                      </a: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80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Verbraucher können digital Informationen darüber einsehen, welche Energie-produzenten es gibt, woraus sie ihre Energie beziehen und mit ihnen in Kontakt treten</a:t>
                      </a:r>
                      <a:endParaRPr lang="de-DE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80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Power-Sharing-Plattform ist bis zum Jahr 2025 eingerichtet und funktionsfähig</a:t>
                      </a:r>
                      <a:endParaRPr lang="de-DE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80561"/>
                  </a:ext>
                </a:extLst>
              </a:tr>
              <a:tr h="64841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Mobilität </a:t>
                      </a:r>
                      <a:b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Verkehr</a:t>
                      </a:r>
                      <a:endParaRPr lang="de-DE" sz="11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Beinhaltet die Optimierung des Verkehrsaufkommens, den Ausbau zur Flexibilisierung von Mobilität sowie die Entwicklung nachhaltiger Mobilitätskonzepte.</a:t>
                      </a: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135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 Intelligentes Parkleitsystem,</a:t>
                      </a:r>
                      <a:r>
                        <a:rPr lang="de-DE" sz="80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Autonom und / oder elektrisch betriebener ÖPNV</a:t>
                      </a: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274620"/>
                  </a:ext>
                </a:extLst>
              </a:tr>
              <a:tr h="76317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Bildung </a:t>
                      </a:r>
                      <a:b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Forschung</a:t>
                      </a:r>
                      <a:endParaRPr lang="de-DE" sz="11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Beschreibt den Einsatz von Informations- und Kommunikationstechnologien zur Stärkung des städtischen Bildungsangebotes. Kann ggf. auch das Thema Forschung umfassen.</a:t>
                      </a: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 Smarte Stadtbibliothek,</a:t>
                      </a:r>
                      <a:r>
                        <a:rPr lang="de-DE" sz="80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de-DE" sz="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igitaler Ausbau an Schulen</a:t>
                      </a: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9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51666"/>
                  </a:ext>
                </a:extLst>
              </a:tr>
              <a:tr h="193945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106885"/>
                  </a:ext>
                </a:extLst>
              </a:tr>
              <a:tr h="193945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27146" marR="27146" marT="40481" marB="538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40481" marB="5381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04932"/>
                  </a:ext>
                </a:extLst>
              </a:tr>
            </a:tbl>
          </a:graphicData>
        </a:graphic>
      </p:graphicFrame>
      <p:sp>
        <p:nvSpPr>
          <p:cNvPr id="45" name="Abgerundete rechteckige Legende 6">
            <a:extLst>
              <a:ext uri="{FF2B5EF4-FFF2-40B4-BE49-F238E27FC236}">
                <a16:creationId xmlns:a16="http://schemas.microsoft.com/office/drawing/2014/main" id="{78596E7D-75EF-3114-7204-C7C614994A94}"/>
              </a:ext>
            </a:extLst>
          </p:cNvPr>
          <p:cNvSpPr/>
          <p:nvPr/>
        </p:nvSpPr>
        <p:spPr>
          <a:xfrm>
            <a:off x="3135456" y="4222507"/>
            <a:ext cx="3344141" cy="720206"/>
          </a:xfrm>
          <a:prstGeom prst="wedgeRoundRectCallout">
            <a:avLst>
              <a:gd name="adj1" fmla="val -103994"/>
              <a:gd name="adj2" fmla="val -54402"/>
              <a:gd name="adj3" fmla="val 16667"/>
            </a:avLst>
          </a:prstGeom>
          <a:solidFill>
            <a:srgbClr val="C5DA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Hier können Sie weitere Handlungsfelder einfügen. Beispiele sind Gesundheit, Daten, Soziales, Partizipation…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E7283-CB8C-3945-1023-35F447EAF38F}"/>
              </a:ext>
            </a:extLst>
          </p:cNvPr>
          <p:cNvSpPr txBox="1"/>
          <p:nvPr/>
        </p:nvSpPr>
        <p:spPr>
          <a:xfrm>
            <a:off x="6978015" y="4893491"/>
            <a:ext cx="158959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r>
              <a:rPr lang="de-DE" sz="600" dirty="0">
                <a:latin typeface="Segoe UI"/>
                <a:cs typeface="Segoe UI"/>
              </a:rPr>
              <a:t>.</a:t>
            </a:r>
            <a:endParaRPr lang="de-DE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26741160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196</Words>
  <Application>Microsoft Office PowerPoint</Application>
  <PresentationFormat>Bildschirmpräsentation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BundesSans Medium</vt:lpstr>
      <vt:lpstr>Calibri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